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8288000" cy="10287000"/>
  <p:notesSz cx="6858000" cy="9144000"/>
  <p:embeddedFontLst>
    <p:embeddedFont>
      <p:font typeface="Alice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nva Sans 1" panose="020B0604020202020204" charset="0"/>
      <p:regular r:id="rId14"/>
    </p:embeddedFont>
    <p:embeddedFont>
      <p:font typeface="Canva Sans 1 Bold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lacial Indifference Bold" panose="020B0604020202020204" charset="0"/>
      <p:regular r:id="rId20"/>
      <p:bold r:id="rId21"/>
    </p:embeddedFont>
    <p:embeddedFont>
      <p:font typeface="Hind Guntur Medium" panose="02000000000000000000" pitchFamily="2" charset="0"/>
      <p:regular r:id="rId22"/>
    </p:embeddedFont>
    <p:embeddedFont>
      <p:font typeface="Kollektif" panose="020B0604020202020204" charset="0"/>
      <p:regular r:id="rId23"/>
    </p:embeddedFont>
    <p:embeddedFont>
      <p:font typeface="Kollektif Bold" panose="020B0604020202020204" charset="0"/>
      <p:regular r:id="rId24"/>
      <p:bold r:id="rId25"/>
    </p:embeddedFont>
    <p:embeddedFont>
      <p:font typeface="League Spartan" panose="020B0604020202020204" charset="0"/>
      <p:regular r:id="rId26"/>
      <p:bold r:id="rId27"/>
    </p:embeddedFont>
    <p:embeddedFont>
      <p:font typeface="Roboto Condensed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77603" autoAdjust="0"/>
  </p:normalViewPr>
  <p:slideViewPr>
    <p:cSldViewPr>
      <p:cViewPr varScale="1">
        <p:scale>
          <a:sx n="58" d="100"/>
          <a:sy n="58" d="100"/>
        </p:scale>
        <p:origin x="149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font" Target="fonts/font18.fntdata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font" Target="fonts/font1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28" Type="http://schemas.openxmlformats.org/officeDocument/2006/relationships/font" Target="fonts/font20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font" Target="fonts/font1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EFD46C-C080-46CC-9923-B276ECD1D2F6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F0A0BB-4413-4050-AB03-F2954C0CBF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2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## Conclusions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There appears to be some correlation between the location of MARTA stations and crimes reported in Atlanta in 2022.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![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crimes near stations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static/</a:t>
            </a:r>
            <a:r>
              <a:rPr lang="en-US" b="0" u="sng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/crimes-near-stations.png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Discussion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Need to weigh an increase in crimes against a potential benefit in traffic, environmental, health, and other societal factors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A similar analysis would need to be conducted in other cities to corroborate findings</a:t>
            </a:r>
          </a:p>
          <a:p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Other confounding factors may affect the level of crime near MARTA stations: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Proximity to high-traffic locations such as shopping malls. For instance, in Buckhead, we can see that crimes are densely centered at the location of shopping malls and retail districts.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![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Buckhead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](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static/</a:t>
            </a:r>
            <a:r>
              <a:rPr lang="en-US" b="0" u="sng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/buckhead.png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Location of MARTA rail stations in urban vs rural/suburban neighborhoods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Level of security measures nearby MARTA rail stations in place to reduce crimes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F0A0BB-4413-4050-AB03-F2954C0CBFC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22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sv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2.png"/><Relationship Id="rId16" Type="http://schemas.openxmlformats.org/officeDocument/2006/relationships/image" Target="../media/image26.sv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sv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sv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sv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982572" y="4491550"/>
            <a:ext cx="7305428" cy="0"/>
          </a:xfrm>
          <a:prstGeom prst="line">
            <a:avLst/>
          </a:prstGeom>
          <a:ln w="28575" cap="rnd">
            <a:solidFill>
              <a:srgbClr val="796D61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918328" y="0"/>
            <a:ext cx="8496437" cy="10287000"/>
            <a:chOff x="0" y="0"/>
            <a:chExt cx="5248910" cy="63550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48910" cy="6355080"/>
            </a:xfrm>
            <a:custGeom>
              <a:avLst/>
              <a:gdLst/>
              <a:ahLst/>
              <a:cxnLst/>
              <a:rect l="l" t="t" r="r" b="b"/>
              <a:pathLst>
                <a:path w="5248910" h="6355080">
                  <a:moveTo>
                    <a:pt x="1978660" y="1438910"/>
                  </a:moveTo>
                  <a:lnTo>
                    <a:pt x="3078480" y="151130"/>
                  </a:lnTo>
                  <a:lnTo>
                    <a:pt x="3078480" y="1842770"/>
                  </a:lnTo>
                  <a:cubicBezTo>
                    <a:pt x="3253740" y="1770380"/>
                    <a:pt x="3430270" y="1703070"/>
                    <a:pt x="3606800" y="1639570"/>
                  </a:cubicBezTo>
                  <a:cubicBezTo>
                    <a:pt x="4226560" y="1419860"/>
                    <a:pt x="4907280" y="1742440"/>
                    <a:pt x="5126990" y="2362200"/>
                  </a:cubicBezTo>
                  <a:cubicBezTo>
                    <a:pt x="5172710" y="2489200"/>
                    <a:pt x="5195570" y="2623820"/>
                    <a:pt x="5195570" y="2758440"/>
                  </a:cubicBezTo>
                  <a:lnTo>
                    <a:pt x="5195570" y="2758440"/>
                  </a:lnTo>
                  <a:cubicBezTo>
                    <a:pt x="5196840" y="3079750"/>
                    <a:pt x="5031740" y="3378200"/>
                    <a:pt x="4761230" y="3548380"/>
                  </a:cubicBezTo>
                  <a:lnTo>
                    <a:pt x="3265170" y="4490720"/>
                  </a:lnTo>
                  <a:lnTo>
                    <a:pt x="5248910" y="4673600"/>
                  </a:lnTo>
                  <a:lnTo>
                    <a:pt x="5248910" y="6355080"/>
                  </a:lnTo>
                  <a:lnTo>
                    <a:pt x="1158240" y="5979160"/>
                  </a:lnTo>
                  <a:lnTo>
                    <a:pt x="1158240" y="4883150"/>
                  </a:lnTo>
                  <a:cubicBezTo>
                    <a:pt x="885190" y="5054600"/>
                    <a:pt x="610870" y="5236210"/>
                    <a:pt x="337820" y="5430520"/>
                  </a:cubicBezTo>
                  <a:lnTo>
                    <a:pt x="337820" y="3360420"/>
                  </a:lnTo>
                  <a:lnTo>
                    <a:pt x="637540" y="2747010"/>
                  </a:lnTo>
                  <a:lnTo>
                    <a:pt x="0" y="3361690"/>
                  </a:lnTo>
                  <a:lnTo>
                    <a:pt x="0" y="1905000"/>
                  </a:lnTo>
                  <a:lnTo>
                    <a:pt x="1978660" y="0"/>
                  </a:lnTo>
                  <a:lnTo>
                    <a:pt x="1978660" y="1438910"/>
                  </a:lnTo>
                  <a:close/>
                </a:path>
              </a:pathLst>
            </a:custGeom>
            <a:blipFill>
              <a:blip r:embed="rId2"/>
              <a:stretch>
                <a:fillRect l="-28879" r="-52674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28700" y="388209"/>
            <a:ext cx="8889628" cy="536711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90034" y="83409"/>
            <a:ext cx="9161214" cy="8223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854"/>
              </a:lnSpc>
            </a:pPr>
            <a:r>
              <a:rPr lang="en-US" sz="15610">
                <a:solidFill>
                  <a:srgbClr val="004AAD"/>
                </a:solidFill>
                <a:latin typeface="Kollektif Bold"/>
              </a:rPr>
              <a:t>Secret of NIMBY</a:t>
            </a:r>
          </a:p>
          <a:p>
            <a:pPr>
              <a:lnSpc>
                <a:spcPts val="21854"/>
              </a:lnSpc>
            </a:pPr>
            <a:endParaRPr lang="en-US" sz="15610">
              <a:solidFill>
                <a:srgbClr val="004AAD"/>
              </a:solidFill>
              <a:latin typeface="Kollektif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79208" y="6326442"/>
            <a:ext cx="8218194" cy="2923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35"/>
              </a:lnSpc>
            </a:pPr>
            <a:r>
              <a:rPr lang="en-US" sz="4167" dirty="0">
                <a:solidFill>
                  <a:srgbClr val="000000"/>
                </a:solidFill>
                <a:latin typeface="Alice"/>
              </a:rPr>
              <a:t>Analysis of Atlanta Crimes in Relation to the Location of MARTA Rail Stations (2022)</a:t>
            </a:r>
          </a:p>
          <a:p>
            <a:pPr algn="ctr">
              <a:lnSpc>
                <a:spcPts val="5835"/>
              </a:lnSpc>
            </a:pPr>
            <a:endParaRPr lang="en-US" sz="4167" dirty="0">
              <a:solidFill>
                <a:srgbClr val="000000"/>
              </a:solidFill>
              <a:latin typeface="Alic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765473" y="8037854"/>
            <a:ext cx="2522527" cy="213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34"/>
              </a:lnSpc>
            </a:pPr>
            <a:r>
              <a:rPr lang="en-US" sz="2095">
                <a:solidFill>
                  <a:srgbClr val="000000"/>
                </a:solidFill>
                <a:latin typeface="Canva Sans 1 Bold"/>
              </a:rPr>
              <a:t>Created by 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Park, Meeyoung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Marshall, Ryan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Bhimavarapu, Lakshmi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  Bergman, Annalyse</a:t>
            </a:r>
          </a:p>
          <a:p>
            <a:pPr algn="ctr">
              <a:lnSpc>
                <a:spcPts val="2374"/>
              </a:lnSpc>
            </a:pPr>
            <a:r>
              <a:rPr lang="en-US" sz="1695">
                <a:solidFill>
                  <a:srgbClr val="000000"/>
                </a:solidFill>
                <a:latin typeface="Canva Sans 1 Bold"/>
              </a:rPr>
              <a:t> Lu, Yi</a:t>
            </a:r>
          </a:p>
          <a:p>
            <a:pPr algn="ctr">
              <a:lnSpc>
                <a:spcPts val="2374"/>
              </a:lnSpc>
            </a:pPr>
            <a:endParaRPr lang="en-US" sz="1695">
              <a:solidFill>
                <a:srgbClr val="000000"/>
              </a:solidFill>
              <a:latin typeface="Canva Sans 1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555839" y="5329707"/>
            <a:ext cx="12360653" cy="6214450"/>
            <a:chOff x="0" y="0"/>
            <a:chExt cx="7820660" cy="3931920"/>
          </a:xfrm>
        </p:grpSpPr>
        <p:sp>
          <p:nvSpPr>
            <p:cNvPr id="3" name="Freeform 3"/>
            <p:cNvSpPr/>
            <p:nvPr/>
          </p:nvSpPr>
          <p:spPr>
            <a:xfrm>
              <a:off x="-11430" y="-1270"/>
              <a:ext cx="7843520" cy="3934460"/>
            </a:xfrm>
            <a:custGeom>
              <a:avLst/>
              <a:gdLst/>
              <a:ahLst/>
              <a:cxnLst/>
              <a:rect l="l" t="t" r="r" b="b"/>
              <a:pathLst>
                <a:path w="7843520" h="3934460">
                  <a:moveTo>
                    <a:pt x="7797800" y="1043940"/>
                  </a:moveTo>
                  <a:cubicBezTo>
                    <a:pt x="7791450" y="952500"/>
                    <a:pt x="7766050" y="863600"/>
                    <a:pt x="7727950" y="777240"/>
                  </a:cubicBezTo>
                  <a:cubicBezTo>
                    <a:pt x="7592060" y="478790"/>
                    <a:pt x="7280910" y="233680"/>
                    <a:pt x="6954519" y="189230"/>
                  </a:cubicBezTo>
                  <a:cubicBezTo>
                    <a:pt x="6681469" y="156210"/>
                    <a:pt x="6409689" y="127000"/>
                    <a:pt x="6139179" y="102870"/>
                  </a:cubicBezTo>
                  <a:cubicBezTo>
                    <a:pt x="5712459" y="64770"/>
                    <a:pt x="5287009" y="36830"/>
                    <a:pt x="4864099" y="20320"/>
                  </a:cubicBezTo>
                  <a:cubicBezTo>
                    <a:pt x="4464049" y="5080"/>
                    <a:pt x="4065269" y="0"/>
                    <a:pt x="3665219" y="3810"/>
                  </a:cubicBezTo>
                  <a:cubicBezTo>
                    <a:pt x="2744470" y="12700"/>
                    <a:pt x="1823720" y="74930"/>
                    <a:pt x="889000" y="189230"/>
                  </a:cubicBezTo>
                  <a:cubicBezTo>
                    <a:pt x="469900" y="246380"/>
                    <a:pt x="76200" y="635000"/>
                    <a:pt x="45720" y="1042670"/>
                  </a:cubicBezTo>
                  <a:cubicBezTo>
                    <a:pt x="0" y="1657350"/>
                    <a:pt x="0" y="2274570"/>
                    <a:pt x="45720" y="2890520"/>
                  </a:cubicBezTo>
                  <a:cubicBezTo>
                    <a:pt x="76200" y="3299460"/>
                    <a:pt x="468630" y="3688080"/>
                    <a:pt x="889000" y="3743960"/>
                  </a:cubicBezTo>
                  <a:cubicBezTo>
                    <a:pt x="1336040" y="3798570"/>
                    <a:pt x="1780540" y="3841750"/>
                    <a:pt x="2223770" y="3872230"/>
                  </a:cubicBezTo>
                  <a:cubicBezTo>
                    <a:pt x="2600960" y="3898900"/>
                    <a:pt x="2978150" y="3916680"/>
                    <a:pt x="3352800" y="3924300"/>
                  </a:cubicBezTo>
                  <a:cubicBezTo>
                    <a:pt x="3804920" y="3934460"/>
                    <a:pt x="4258310" y="3933190"/>
                    <a:pt x="4710430" y="3917950"/>
                  </a:cubicBezTo>
                  <a:cubicBezTo>
                    <a:pt x="5030470" y="3907790"/>
                    <a:pt x="5350510" y="3891280"/>
                    <a:pt x="5670550" y="3867150"/>
                  </a:cubicBezTo>
                  <a:cubicBezTo>
                    <a:pt x="5797550" y="3858260"/>
                    <a:pt x="5925820" y="3848100"/>
                    <a:pt x="6052820" y="3836670"/>
                  </a:cubicBezTo>
                  <a:cubicBezTo>
                    <a:pt x="6245860" y="3820161"/>
                    <a:pt x="6438900" y="3801111"/>
                    <a:pt x="6631940" y="3779520"/>
                  </a:cubicBezTo>
                  <a:cubicBezTo>
                    <a:pt x="6738620" y="3768090"/>
                    <a:pt x="6845300" y="3755390"/>
                    <a:pt x="6951980" y="3742690"/>
                  </a:cubicBezTo>
                  <a:cubicBezTo>
                    <a:pt x="7372350" y="3685540"/>
                    <a:pt x="7764780" y="3296920"/>
                    <a:pt x="7796530" y="2889251"/>
                  </a:cubicBezTo>
                  <a:cubicBezTo>
                    <a:pt x="7843520" y="2275840"/>
                    <a:pt x="7843520" y="1658620"/>
                    <a:pt x="7797800" y="1043940"/>
                  </a:cubicBezTo>
                  <a:close/>
                </a:path>
              </a:pathLst>
            </a:custGeom>
            <a:blipFill>
              <a:blip r:embed="rId2"/>
              <a:stretch>
                <a:fillRect t="-33068" r="-4297" b="-30279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48798" y="-105804"/>
            <a:ext cx="7740349" cy="10392804"/>
            <a:chOff x="0" y="0"/>
            <a:chExt cx="4076700" cy="5473700"/>
          </a:xfrm>
        </p:grpSpPr>
        <p:sp>
          <p:nvSpPr>
            <p:cNvPr id="5" name="Freeform 5"/>
            <p:cNvSpPr/>
            <p:nvPr/>
          </p:nvSpPr>
          <p:spPr>
            <a:xfrm>
              <a:off x="38100" y="0"/>
              <a:ext cx="4038600" cy="5473700"/>
            </a:xfrm>
            <a:custGeom>
              <a:avLst/>
              <a:gdLst/>
              <a:ahLst/>
              <a:cxnLst/>
              <a:rect l="l" t="t" r="r" b="b"/>
              <a:pathLst>
                <a:path w="4038600" h="5473700">
                  <a:moveTo>
                    <a:pt x="4038600" y="0"/>
                  </a:moveTo>
                  <a:lnTo>
                    <a:pt x="4038600" y="5473700"/>
                  </a:lnTo>
                  <a:lnTo>
                    <a:pt x="0" y="5473700"/>
                  </a:lnTo>
                  <a:cubicBezTo>
                    <a:pt x="0" y="5473700"/>
                    <a:pt x="25400" y="5397500"/>
                    <a:pt x="38100" y="5372100"/>
                  </a:cubicBezTo>
                  <a:cubicBezTo>
                    <a:pt x="50800" y="5346700"/>
                    <a:pt x="38100" y="5295900"/>
                    <a:pt x="38100" y="5245100"/>
                  </a:cubicBezTo>
                  <a:cubicBezTo>
                    <a:pt x="38100" y="5194300"/>
                    <a:pt x="50800" y="5092700"/>
                    <a:pt x="50800" y="5092700"/>
                  </a:cubicBezTo>
                  <a:lnTo>
                    <a:pt x="88900" y="4991100"/>
                  </a:lnTo>
                  <a:lnTo>
                    <a:pt x="76200" y="4927600"/>
                  </a:lnTo>
                  <a:lnTo>
                    <a:pt x="88900" y="4889500"/>
                  </a:lnTo>
                  <a:lnTo>
                    <a:pt x="114300" y="4800600"/>
                  </a:lnTo>
                  <a:lnTo>
                    <a:pt x="101600" y="4648200"/>
                  </a:lnTo>
                  <a:cubicBezTo>
                    <a:pt x="101600" y="4648200"/>
                    <a:pt x="127000" y="4432300"/>
                    <a:pt x="152400" y="4381500"/>
                  </a:cubicBezTo>
                  <a:cubicBezTo>
                    <a:pt x="177800" y="4330700"/>
                    <a:pt x="152400" y="4279900"/>
                    <a:pt x="152400" y="4279900"/>
                  </a:cubicBezTo>
                  <a:lnTo>
                    <a:pt x="139700" y="4203700"/>
                  </a:lnTo>
                  <a:lnTo>
                    <a:pt x="114300" y="4114800"/>
                  </a:lnTo>
                  <a:lnTo>
                    <a:pt x="114300" y="3962400"/>
                  </a:lnTo>
                  <a:lnTo>
                    <a:pt x="139700" y="3860800"/>
                  </a:lnTo>
                  <a:lnTo>
                    <a:pt x="114300" y="3670300"/>
                  </a:lnTo>
                  <a:lnTo>
                    <a:pt x="127000" y="3403600"/>
                  </a:lnTo>
                  <a:lnTo>
                    <a:pt x="114300" y="3251200"/>
                  </a:lnTo>
                  <a:lnTo>
                    <a:pt x="114300" y="3149600"/>
                  </a:lnTo>
                  <a:lnTo>
                    <a:pt x="101600" y="3009900"/>
                  </a:lnTo>
                  <a:cubicBezTo>
                    <a:pt x="101600" y="3009900"/>
                    <a:pt x="63500" y="2959100"/>
                    <a:pt x="63500" y="2933700"/>
                  </a:cubicBezTo>
                  <a:cubicBezTo>
                    <a:pt x="63500" y="2908300"/>
                    <a:pt x="101600" y="2870200"/>
                    <a:pt x="101600" y="2870200"/>
                  </a:cubicBezTo>
                  <a:lnTo>
                    <a:pt x="190500" y="2667000"/>
                  </a:lnTo>
                  <a:cubicBezTo>
                    <a:pt x="190500" y="2667000"/>
                    <a:pt x="165100" y="2616200"/>
                    <a:pt x="203200" y="2540000"/>
                  </a:cubicBezTo>
                  <a:cubicBezTo>
                    <a:pt x="241300" y="2463800"/>
                    <a:pt x="292100" y="2311400"/>
                    <a:pt x="292100" y="2311400"/>
                  </a:cubicBezTo>
                  <a:cubicBezTo>
                    <a:pt x="292100" y="2311400"/>
                    <a:pt x="266700" y="2209800"/>
                    <a:pt x="228600" y="2146300"/>
                  </a:cubicBezTo>
                  <a:cubicBezTo>
                    <a:pt x="190500" y="2082800"/>
                    <a:pt x="177800" y="1955800"/>
                    <a:pt x="177800" y="1955800"/>
                  </a:cubicBezTo>
                  <a:lnTo>
                    <a:pt x="177800" y="1803400"/>
                  </a:lnTo>
                  <a:lnTo>
                    <a:pt x="177800" y="1638300"/>
                  </a:lnTo>
                  <a:lnTo>
                    <a:pt x="177800" y="1397000"/>
                  </a:lnTo>
                  <a:cubicBezTo>
                    <a:pt x="114300" y="1295400"/>
                    <a:pt x="139700" y="1270000"/>
                    <a:pt x="139700" y="1270000"/>
                  </a:cubicBezTo>
                  <a:lnTo>
                    <a:pt x="139700" y="1193800"/>
                  </a:lnTo>
                  <a:cubicBezTo>
                    <a:pt x="139700" y="1130300"/>
                    <a:pt x="165100" y="1016000"/>
                    <a:pt x="165100" y="1016000"/>
                  </a:cubicBezTo>
                  <a:lnTo>
                    <a:pt x="152400" y="838200"/>
                  </a:lnTo>
                  <a:cubicBezTo>
                    <a:pt x="215900" y="723900"/>
                    <a:pt x="165100" y="647700"/>
                    <a:pt x="165100" y="647700"/>
                  </a:cubicBezTo>
                  <a:cubicBezTo>
                    <a:pt x="152400" y="622300"/>
                    <a:pt x="177800" y="596900"/>
                    <a:pt x="190500" y="571500"/>
                  </a:cubicBezTo>
                  <a:cubicBezTo>
                    <a:pt x="203200" y="546100"/>
                    <a:pt x="196850" y="501650"/>
                    <a:pt x="196850" y="501650"/>
                  </a:cubicBezTo>
                  <a:cubicBezTo>
                    <a:pt x="95250" y="247650"/>
                    <a:pt x="107950" y="6350"/>
                    <a:pt x="107950" y="6350"/>
                  </a:cubicBezTo>
                  <a:lnTo>
                    <a:pt x="4038600" y="0"/>
                  </a:lnTo>
                  <a:close/>
                </a:path>
              </a:pathLst>
            </a:custGeom>
            <a:blipFill>
              <a:blip r:embed="rId3"/>
              <a:stretch>
                <a:fillRect t="-5267" b="-5267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393700" cy="5473700"/>
            </a:xfrm>
            <a:custGeom>
              <a:avLst/>
              <a:gdLst/>
              <a:ahLst/>
              <a:cxnLst/>
              <a:rect l="l" t="t" r="r" b="b"/>
              <a:pathLst>
                <a:path w="393700" h="5473700">
                  <a:moveTo>
                    <a:pt x="393700" y="5473700"/>
                  </a:moveTo>
                  <a:lnTo>
                    <a:pt x="0" y="5473700"/>
                  </a:lnTo>
                  <a:lnTo>
                    <a:pt x="0" y="0"/>
                  </a:lnTo>
                  <a:lnTo>
                    <a:pt x="393700" y="0"/>
                  </a:lnTo>
                  <a:lnTo>
                    <a:pt x="393700" y="5473700"/>
                  </a:lnTo>
                  <a:close/>
                </a:path>
              </a:pathLst>
            </a:custGeom>
            <a:blipFill>
              <a:blip r:embed="rId4"/>
              <a:stretch>
                <a:fillRect t="-275" r="-18931" b="-5006"/>
              </a:stretch>
            </a:blip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4943364" y="5767857"/>
            <a:ext cx="2057400" cy="41148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29620" y="511007"/>
            <a:ext cx="10219266" cy="2799970"/>
            <a:chOff x="0" y="0"/>
            <a:chExt cx="13625688" cy="3733293"/>
          </a:xfrm>
        </p:grpSpPr>
        <p:sp>
          <p:nvSpPr>
            <p:cNvPr id="9" name="TextBox 9"/>
            <p:cNvSpPr txBox="1"/>
            <p:nvPr/>
          </p:nvSpPr>
          <p:spPr>
            <a:xfrm>
              <a:off x="11070" y="1086643"/>
              <a:ext cx="13603549" cy="2646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512"/>
                </a:lnSpc>
              </a:pPr>
              <a:r>
                <a:rPr lang="en-US" sz="14228">
                  <a:solidFill>
                    <a:srgbClr val="004AAD"/>
                  </a:solidFill>
                  <a:latin typeface="Kollektif Bold"/>
                </a:rPr>
                <a:t>NIMBY?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9050"/>
              <a:ext cx="13625688" cy="66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60"/>
                </a:lnSpc>
              </a:pPr>
              <a:r>
                <a:rPr lang="en-US" sz="3447" spc="582">
                  <a:solidFill>
                    <a:srgbClr val="000000"/>
                  </a:solidFill>
                  <a:latin typeface="Glacial Indifference Bold"/>
                </a:rPr>
                <a:t>WHAT IS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00089" y="3305327"/>
            <a:ext cx="10848798" cy="196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Canva Sans 1"/>
              </a:rPr>
              <a:t>An acronym for "Not In My Backyard," describes the phenomenon in which residents of a neighbourhood designate a new development (e.g. shelter, public transportation , group home)  as inappropriate or unwanted for their local area.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085"/>
          <a:stretch>
            <a:fillRect/>
          </a:stretch>
        </p:blipFill>
        <p:spPr>
          <a:xfrm>
            <a:off x="119560" y="483306"/>
            <a:ext cx="10897207" cy="72235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016767" y="483306"/>
            <a:ext cx="7582117" cy="21789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016767" y="3282605"/>
            <a:ext cx="6997520" cy="48709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9"/>
          <p:cNvGrpSpPr/>
          <p:nvPr/>
        </p:nvGrpSpPr>
        <p:grpSpPr>
          <a:xfrm>
            <a:off x="6227532" y="1232118"/>
            <a:ext cx="6158507" cy="4485964"/>
            <a:chOff x="-383455" y="0"/>
            <a:chExt cx="8211343" cy="11786736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-383455" y="0"/>
              <a:ext cx="8211343" cy="11786736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232506" y="3557358"/>
              <a:ext cx="1127225" cy="1127227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37131" y="3729938"/>
              <a:ext cx="1003097" cy="1156612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78310" y="5709855"/>
              <a:ext cx="2824836" cy="3242280"/>
            </a:xfrm>
            <a:prstGeom prst="rect">
              <a:avLst/>
            </a:prstGeom>
          </p:spPr>
        </p:pic>
        <p:sp>
          <p:nvSpPr>
            <p:cNvPr id="28" name="TextBox 28"/>
            <p:cNvSpPr txBox="1"/>
            <p:nvPr/>
          </p:nvSpPr>
          <p:spPr>
            <a:xfrm>
              <a:off x="448648" y="266892"/>
              <a:ext cx="1811280" cy="6715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24"/>
                </a:lnSpc>
              </a:pPr>
              <a:r>
                <a:rPr lang="en-US" sz="3088">
                  <a:solidFill>
                    <a:srgbClr val="000000"/>
                  </a:solidFill>
                  <a:latin typeface="Canva Sans 1 Bold"/>
                </a:rPr>
                <a:t>static</a:t>
              </a:r>
            </a:p>
          </p:txBody>
        </p:sp>
      </p:grpSp>
      <p:grpSp>
        <p:nvGrpSpPr>
          <p:cNvPr id="2" name="Group 2"/>
          <p:cNvGrpSpPr/>
          <p:nvPr/>
        </p:nvGrpSpPr>
        <p:grpSpPr>
          <a:xfrm>
            <a:off x="-53156" y="1574814"/>
            <a:ext cx="5805221" cy="2766655"/>
            <a:chOff x="0" y="-38100"/>
            <a:chExt cx="7740294" cy="368887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536600" y="0"/>
              <a:ext cx="7203694" cy="3628861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536600" y="808458"/>
              <a:ext cx="6737039" cy="28423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sz="2026" dirty="0">
                  <a:solidFill>
                    <a:srgbClr val="000000"/>
                  </a:solidFill>
                  <a:latin typeface="Canva Sans 1"/>
                </a:rPr>
                <a:t>Atlanta Police Dept crime database (2022) (csv)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sz="2026" dirty="0">
                  <a:solidFill>
                    <a:srgbClr val="000000"/>
                  </a:solidFill>
                  <a:latin typeface="Canva Sans 1"/>
                </a:rPr>
                <a:t>MARTA map (csv)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sz="2026" dirty="0">
                  <a:solidFill>
                    <a:srgbClr val="000000"/>
                  </a:solidFill>
                  <a:latin typeface="Canva Sans 1"/>
                </a:rPr>
                <a:t>Atlanta neighborhood info (</a:t>
              </a:r>
              <a:r>
                <a:rPr lang="en-US" sz="2026" dirty="0" err="1">
                  <a:solidFill>
                    <a:srgbClr val="000000"/>
                  </a:solidFill>
                  <a:latin typeface="Canva Sans 1"/>
                </a:rPr>
                <a:t>geojson</a:t>
              </a:r>
              <a:r>
                <a:rPr lang="en-US" sz="2026" dirty="0">
                  <a:solidFill>
                    <a:srgbClr val="000000"/>
                  </a:solidFill>
                  <a:latin typeface="Canva Sans 1"/>
                </a:rPr>
                <a:t>)</a:t>
              </a:r>
            </a:p>
            <a:p>
              <a:pPr marL="437602" lvl="1" indent="-218801">
                <a:lnSpc>
                  <a:spcPts val="2837"/>
                </a:lnSpc>
                <a:buFont typeface="Arial"/>
                <a:buChar char="•"/>
              </a:pPr>
              <a:r>
                <a:rPr lang="en-US" sz="2026" dirty="0">
                  <a:solidFill>
                    <a:srgbClr val="000000"/>
                  </a:solidFill>
                  <a:latin typeface="Canva Sans 1"/>
                </a:rPr>
                <a:t>Atlanta neighborhood demographics (2020) (csv)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48226" cy="4750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36"/>
                </a:lnSpc>
              </a:pPr>
              <a:r>
                <a:rPr lang="en-US" sz="2169">
                  <a:solidFill>
                    <a:srgbClr val="000000"/>
                  </a:solidFill>
                  <a:latin typeface="Canva Sans 1"/>
                </a:rPr>
                <a:t>Data Source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7640" y="6440336"/>
            <a:ext cx="5377820" cy="3386895"/>
            <a:chOff x="0" y="0"/>
            <a:chExt cx="7170427" cy="451586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12">
              <a:alphaModFix amt="69000"/>
            </a:blip>
            <a:srcRect l="5457" r="4465" b="3142"/>
            <a:stretch>
              <a:fillRect/>
            </a:stretch>
          </p:blipFill>
          <p:spPr>
            <a:xfrm>
              <a:off x="0" y="0"/>
              <a:ext cx="7170427" cy="4154661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13">
              <a:alphaModFix amt="2829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2684598" y="257988"/>
              <a:ext cx="3107790" cy="3331938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15">
              <a:alphaModFix amt="345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p:blipFill>
          <p:spPr>
            <a:xfrm>
              <a:off x="2419251" y="3853464"/>
              <a:ext cx="4389367" cy="662395"/>
            </a:xfrm>
            <a:prstGeom prst="rect">
              <a:avLst/>
            </a:prstGeom>
          </p:spPr>
        </p:pic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853412" y="5770115"/>
            <a:ext cx="5418845" cy="2389289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11167483" y="5802595"/>
            <a:ext cx="2305622" cy="2389290"/>
            <a:chOff x="0" y="0"/>
            <a:chExt cx="3748488" cy="4159210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748488" cy="41592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p:blipFill>
          <p:spPr>
            <a:xfrm>
              <a:off x="234419" y="1570664"/>
              <a:ext cx="1023466" cy="1017883"/>
            </a:xfrm>
            <a:prstGeom prst="rect">
              <a:avLst/>
            </a:prstGeom>
          </p:spPr>
        </p:pic>
        <p:sp>
          <p:nvSpPr>
            <p:cNvPr id="14" name="TextBox 14"/>
            <p:cNvSpPr txBox="1"/>
            <p:nvPr/>
          </p:nvSpPr>
          <p:spPr>
            <a:xfrm>
              <a:off x="991290" y="2993982"/>
              <a:ext cx="1765908" cy="10084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12"/>
                </a:lnSpc>
              </a:pPr>
              <a:r>
                <a:rPr lang="en-US" sz="4580" dirty="0">
                  <a:solidFill>
                    <a:srgbClr val="FFFFFE"/>
                  </a:solidFill>
                  <a:latin typeface="League Spartan"/>
                </a:rPr>
                <a:t>API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33619" y="294237"/>
              <a:ext cx="3281251" cy="10768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62"/>
                </a:lnSpc>
              </a:pPr>
              <a:r>
                <a:rPr lang="en-US" sz="4830" dirty="0">
                  <a:solidFill>
                    <a:srgbClr val="FFFFFE"/>
                  </a:solidFill>
                  <a:latin typeface="League Spartan"/>
                </a:rPr>
                <a:t>Web</a:t>
              </a:r>
            </a:p>
          </p:txBody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6853412" y="8349282"/>
            <a:ext cx="5418845" cy="1332208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 rot="21202555">
            <a:off x="5658592" y="6469910"/>
            <a:ext cx="1123166" cy="1307308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51149" y="4382060"/>
            <a:ext cx="913389" cy="496183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15061563" y="4778461"/>
            <a:ext cx="2910375" cy="322926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 rot="8456937" flipV="1">
            <a:off x="12277161" y="7318200"/>
            <a:ext cx="3226106" cy="2020349"/>
          </a:xfrm>
          <a:prstGeom prst="rect">
            <a:avLst/>
          </a:prstGeom>
        </p:spPr>
      </p:pic>
      <p:sp>
        <p:nvSpPr>
          <p:cNvPr id="34" name="TextBox 34"/>
          <p:cNvSpPr txBox="1"/>
          <p:nvPr/>
        </p:nvSpPr>
        <p:spPr>
          <a:xfrm>
            <a:off x="148030" y="90196"/>
            <a:ext cx="17954151" cy="1170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004AAD"/>
                </a:solidFill>
                <a:latin typeface="Kollektif Bold"/>
              </a:rPr>
              <a:t>Coding Approach</a:t>
            </a:r>
            <a:r>
              <a:rPr lang="en-US" sz="6800">
                <a:solidFill>
                  <a:srgbClr val="004AAD"/>
                </a:solidFill>
                <a:latin typeface="Kollektif"/>
              </a:rPr>
              <a:t>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D54613C-8A50-A965-A218-594CBEB7B4A4}"/>
              </a:ext>
            </a:extLst>
          </p:cNvPr>
          <p:cNvSpPr/>
          <p:nvPr/>
        </p:nvSpPr>
        <p:spPr>
          <a:xfrm>
            <a:off x="750138" y="492548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  <p:pic>
        <p:nvPicPr>
          <p:cNvPr id="37" name="Picture 18">
            <a:extLst>
              <a:ext uri="{FF2B5EF4-FFF2-40B4-BE49-F238E27FC236}">
                <a16:creationId xmlns:a16="http://schemas.microsoft.com/office/drawing/2014/main" id="{283ABD23-D98A-CDB9-E24F-AC6760C18EE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50138" y="5872401"/>
            <a:ext cx="913389" cy="49618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DA9AA6B5-7E18-D0A8-8982-8A3F4E10E3D0}"/>
              </a:ext>
            </a:extLst>
          </p:cNvPr>
          <p:cNvSpPr/>
          <p:nvPr/>
        </p:nvSpPr>
        <p:spPr>
          <a:xfrm>
            <a:off x="2295992" y="4754001"/>
            <a:ext cx="3265801" cy="1207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GeoJSON</a:t>
            </a:r>
            <a:r>
              <a:rPr lang="en-US" dirty="0"/>
              <a:t>: crimes, stations, </a:t>
            </a:r>
          </a:p>
        </p:txBody>
      </p:sp>
      <p:pic>
        <p:nvPicPr>
          <p:cNvPr id="39" name="Picture 18">
            <a:extLst>
              <a:ext uri="{FF2B5EF4-FFF2-40B4-BE49-F238E27FC236}">
                <a16:creationId xmlns:a16="http://schemas.microsoft.com/office/drawing/2014/main" id="{E407AD89-1D93-11C6-E891-7ADFE6AA9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6200000">
            <a:off x="1529613" y="5159613"/>
            <a:ext cx="913389" cy="496183"/>
          </a:xfrm>
          <a:prstGeom prst="rect">
            <a:avLst/>
          </a:prstGeom>
        </p:spPr>
      </p:pic>
      <p:pic>
        <p:nvPicPr>
          <p:cNvPr id="40" name="Picture 18">
            <a:extLst>
              <a:ext uri="{FF2B5EF4-FFF2-40B4-BE49-F238E27FC236}">
                <a16:creationId xmlns:a16="http://schemas.microsoft.com/office/drawing/2014/main" id="{BB5EBA82-9EC5-5752-DB10-DB82BD0CAFC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6200000">
            <a:off x="5834669" y="2818430"/>
            <a:ext cx="913389" cy="960142"/>
          </a:xfrm>
          <a:prstGeom prst="rect">
            <a:avLst/>
          </a:prstGeom>
        </p:spPr>
      </p:pic>
      <p:pic>
        <p:nvPicPr>
          <p:cNvPr id="41" name="Picture 18">
            <a:extLst>
              <a:ext uri="{FF2B5EF4-FFF2-40B4-BE49-F238E27FC236}">
                <a16:creationId xmlns:a16="http://schemas.microsoft.com/office/drawing/2014/main" id="{549E186D-DAE2-484C-0D3B-4CC3D7950DE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6903777" y="4113468"/>
            <a:ext cx="913389" cy="1598952"/>
          </a:xfrm>
          <a:prstGeom prst="rect">
            <a:avLst/>
          </a:prstGeom>
        </p:spPr>
      </p:pic>
      <p:pic>
        <p:nvPicPr>
          <p:cNvPr id="42" name="Picture 18">
            <a:extLst>
              <a:ext uri="{FF2B5EF4-FFF2-40B4-BE49-F238E27FC236}">
                <a16:creationId xmlns:a16="http://schemas.microsoft.com/office/drawing/2014/main" id="{AA248E04-8B8A-8F3C-2EE4-CB4D1863E4A0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3524247">
            <a:off x="5799059" y="3597322"/>
            <a:ext cx="913389" cy="1782931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DE3801F-0022-A65C-230B-2FB40B50D39E}"/>
              </a:ext>
            </a:extLst>
          </p:cNvPr>
          <p:cNvSpPr/>
          <p:nvPr/>
        </p:nvSpPr>
        <p:spPr>
          <a:xfrm>
            <a:off x="6800218" y="3080486"/>
            <a:ext cx="118636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(</a:t>
            </a:r>
            <a:r>
              <a:rPr lang="en-US" dirty="0" err="1"/>
              <a:t>geojson</a:t>
            </a:r>
            <a:r>
              <a:rPr lang="en-US" dirty="0"/>
              <a:t> files)</a:t>
            </a:r>
          </a:p>
        </p:txBody>
      </p:sp>
      <p:pic>
        <p:nvPicPr>
          <p:cNvPr id="52" name="Picture 17">
            <a:extLst>
              <a:ext uri="{FF2B5EF4-FFF2-40B4-BE49-F238E27FC236}">
                <a16:creationId xmlns:a16="http://schemas.microsoft.com/office/drawing/2014/main" id="{C3805B3E-39D5-6380-0B03-AFA7EBE377D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 rot="21202555">
            <a:off x="8675740" y="4622196"/>
            <a:ext cx="1123166" cy="1307308"/>
          </a:xfrm>
          <a:prstGeom prst="rect">
            <a:avLst/>
          </a:prstGeom>
        </p:spPr>
      </p:pic>
      <p:pic>
        <p:nvPicPr>
          <p:cNvPr id="54" name="Picture 18">
            <a:extLst>
              <a:ext uri="{FF2B5EF4-FFF2-40B4-BE49-F238E27FC236}">
                <a16:creationId xmlns:a16="http://schemas.microsoft.com/office/drawing/2014/main" id="{84321199-AC36-E7B1-5AE2-ED43CA7065AA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6200000">
            <a:off x="12712412" y="2746310"/>
            <a:ext cx="913389" cy="4141789"/>
          </a:xfrm>
          <a:prstGeom prst="rect">
            <a:avLst/>
          </a:prstGeom>
        </p:spPr>
      </p:pic>
      <p:pic>
        <p:nvPicPr>
          <p:cNvPr id="55" name="Picture 18">
            <a:extLst>
              <a:ext uri="{FF2B5EF4-FFF2-40B4-BE49-F238E27FC236}">
                <a16:creationId xmlns:a16="http://schemas.microsoft.com/office/drawing/2014/main" id="{2DFC82AC-63C4-1B17-9543-093E5181BFD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7838566">
            <a:off x="13764196" y="1783678"/>
            <a:ext cx="913389" cy="4141789"/>
          </a:xfrm>
          <a:prstGeom prst="rect">
            <a:avLst/>
          </a:prstGeom>
        </p:spPr>
      </p:pic>
      <p:pic>
        <p:nvPicPr>
          <p:cNvPr id="56" name="Picture 18">
            <a:extLst>
              <a:ext uri="{FF2B5EF4-FFF2-40B4-BE49-F238E27FC236}">
                <a16:creationId xmlns:a16="http://schemas.microsoft.com/office/drawing/2014/main" id="{AF9B4429-10BE-2124-9ADB-A6DB46CC02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 rot="18439929">
            <a:off x="8676678" y="2860460"/>
            <a:ext cx="913389" cy="960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43" r="1266"/>
          <a:stretch>
            <a:fillRect/>
          </a:stretch>
        </p:blipFill>
        <p:spPr>
          <a:xfrm>
            <a:off x="383136" y="2411104"/>
            <a:ext cx="3860501" cy="643197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 l="4563"/>
          <a:stretch>
            <a:fillRect/>
          </a:stretch>
        </p:blipFill>
        <p:spPr>
          <a:xfrm>
            <a:off x="9384178" y="2444996"/>
            <a:ext cx="5023377" cy="5616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3962" r="2522"/>
          <a:stretch>
            <a:fillRect/>
          </a:stretch>
        </p:blipFill>
        <p:spPr>
          <a:xfrm>
            <a:off x="13518022" y="2753067"/>
            <a:ext cx="4690506" cy="40668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t="4155" b="4155"/>
          <a:stretch>
            <a:fillRect/>
          </a:stretch>
        </p:blipFill>
        <p:spPr>
          <a:xfrm>
            <a:off x="4530093" y="2680477"/>
            <a:ext cx="4757039" cy="60221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3136" y="8776408"/>
            <a:ext cx="3137420" cy="153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u="none" spc="362">
                <a:solidFill>
                  <a:srgbClr val="000000"/>
                </a:solidFill>
                <a:latin typeface="Glacial Indifference Bold"/>
              </a:rPr>
              <a:t>NEIGHBORHOOD AND CRIME INFOBOX</a:t>
            </a:r>
          </a:p>
          <a:p>
            <a:pPr marL="0" lvl="0" indent="0" algn="l">
              <a:lnSpc>
                <a:spcPts val="2769"/>
              </a:lnSpc>
              <a:spcBef>
                <a:spcPct val="0"/>
              </a:spcBef>
            </a:pPr>
            <a:endParaRPr lang="en-US" sz="2146" u="none" spc="362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685647" y="9210675"/>
            <a:ext cx="2445931" cy="709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4"/>
              </a:lnSpc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HEATMAP</a:t>
            </a:r>
          </a:p>
          <a:p>
            <a:pPr marL="0" lvl="0" indent="0" algn="ctr">
              <a:lnSpc>
                <a:spcPts val="2769"/>
              </a:lnSpc>
              <a:spcBef>
                <a:spcPct val="0"/>
              </a:spcBef>
            </a:pPr>
            <a:endParaRPr lang="en-US" sz="2146" spc="362">
              <a:solidFill>
                <a:srgbClr val="000000"/>
              </a:solidFill>
              <a:latin typeface="Glacial Indifference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672901" y="9191625"/>
            <a:ext cx="2445931" cy="38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BAR CHART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119082" y="9191625"/>
            <a:ext cx="2445931" cy="384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219"/>
              </a:lnSpc>
              <a:spcBef>
                <a:spcPct val="0"/>
              </a:spcBef>
            </a:pPr>
            <a:r>
              <a:rPr lang="en-US" sz="2146" spc="362">
                <a:solidFill>
                  <a:srgbClr val="000000"/>
                </a:solidFill>
                <a:latin typeface="Glacial Indifference Bold"/>
              </a:rPr>
              <a:t>RADAR CHART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8411" y="30646"/>
            <a:ext cx="8274472" cy="1793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59"/>
              </a:lnSpc>
            </a:pPr>
            <a:r>
              <a:rPr lang="en-US" sz="10399">
                <a:solidFill>
                  <a:srgbClr val="004AAD"/>
                </a:solidFill>
                <a:latin typeface="Kollektif Bold"/>
              </a:rPr>
              <a:t>Visualization</a:t>
            </a:r>
            <a:r>
              <a:rPr lang="en-US" sz="10399">
                <a:solidFill>
                  <a:srgbClr val="000000"/>
                </a:solidFill>
                <a:latin typeface="Kollektif Bold"/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516750"/>
            <a:ext cx="18288000" cy="1393013"/>
            <a:chOff x="0" y="0"/>
            <a:chExt cx="5355923" cy="407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355923" cy="407965"/>
            </a:xfrm>
            <a:custGeom>
              <a:avLst/>
              <a:gdLst/>
              <a:ahLst/>
              <a:cxnLst/>
              <a:rect l="l" t="t" r="r" b="b"/>
              <a:pathLst>
                <a:path w="5355923" h="407965">
                  <a:moveTo>
                    <a:pt x="0" y="0"/>
                  </a:moveTo>
                  <a:lnTo>
                    <a:pt x="5355923" y="0"/>
                  </a:lnTo>
                  <a:lnTo>
                    <a:pt x="5355923" y="407965"/>
                  </a:lnTo>
                  <a:lnTo>
                    <a:pt x="0" y="407965"/>
                  </a:lnTo>
                  <a:close/>
                </a:path>
              </a:pathLst>
            </a:custGeom>
            <a:solidFill>
              <a:srgbClr val="0F0052">
                <a:alpha val="392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331546" y="780051"/>
            <a:ext cx="261129" cy="258174"/>
            <a:chOff x="0" y="0"/>
            <a:chExt cx="68775" cy="6799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998171" y="780051"/>
            <a:ext cx="261129" cy="258174"/>
            <a:chOff x="0" y="0"/>
            <a:chExt cx="68775" cy="6799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E89E00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660842" y="780051"/>
            <a:ext cx="261129" cy="258174"/>
            <a:chOff x="0" y="0"/>
            <a:chExt cx="68775" cy="679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99404" y="9258300"/>
            <a:ext cx="261129" cy="258174"/>
            <a:chOff x="0" y="0"/>
            <a:chExt cx="68775" cy="67996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366029" y="9258300"/>
            <a:ext cx="261129" cy="258174"/>
            <a:chOff x="0" y="0"/>
            <a:chExt cx="68775" cy="679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E89E00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28700" y="9258300"/>
            <a:ext cx="261129" cy="258174"/>
            <a:chOff x="0" y="0"/>
            <a:chExt cx="68775" cy="6799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8775" cy="67996"/>
            </a:xfrm>
            <a:custGeom>
              <a:avLst/>
              <a:gdLst/>
              <a:ahLst/>
              <a:cxnLst/>
              <a:rect l="l" t="t" r="r" b="b"/>
              <a:pathLst>
                <a:path w="68775" h="67996">
                  <a:moveTo>
                    <a:pt x="0" y="0"/>
                  </a:moveTo>
                  <a:lnTo>
                    <a:pt x="68775" y="0"/>
                  </a:lnTo>
                  <a:lnTo>
                    <a:pt x="68775" y="67996"/>
                  </a:lnTo>
                  <a:lnTo>
                    <a:pt x="0" y="67996"/>
                  </a:lnTo>
                  <a:close/>
                </a:path>
              </a:pathLst>
            </a:custGeom>
            <a:solidFill>
              <a:srgbClr val="36699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298433" y="10094744"/>
            <a:ext cx="2980811" cy="192256"/>
            <a:chOff x="0" y="0"/>
            <a:chExt cx="785070" cy="5063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5070" cy="50635"/>
            </a:xfrm>
            <a:custGeom>
              <a:avLst/>
              <a:gdLst/>
              <a:ahLst/>
              <a:cxnLst/>
              <a:rect l="l" t="t" r="r" b="b"/>
              <a:pathLst>
                <a:path w="785070" h="50635">
                  <a:moveTo>
                    <a:pt x="0" y="0"/>
                  </a:moveTo>
                  <a:lnTo>
                    <a:pt x="785070" y="0"/>
                  </a:lnTo>
                  <a:lnTo>
                    <a:pt x="785070" y="50635"/>
                  </a:lnTo>
                  <a:lnTo>
                    <a:pt x="0" y="50635"/>
                  </a:lnTo>
                  <a:close/>
                </a:path>
              </a:pathLst>
            </a:custGeom>
            <a:solidFill>
              <a:srgbClr val="8B00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72240" y="614045"/>
            <a:ext cx="1137113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99"/>
              </a:lnSpc>
            </a:pPr>
            <a:r>
              <a:rPr lang="en-US" sz="3399" spc="-101" dirty="0">
                <a:solidFill>
                  <a:srgbClr val="004AAD"/>
                </a:solidFill>
                <a:latin typeface="Kollektif Bold"/>
              </a:rPr>
              <a:t>Proximity of Crimes and MARTA Rail Stations, 2022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586435" y="1769993"/>
            <a:ext cx="4108420" cy="15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5"/>
              </a:lnSpc>
            </a:pPr>
            <a:r>
              <a:rPr lang="en-US" sz="4496" spc="-224" dirty="0">
                <a:solidFill>
                  <a:srgbClr val="000000"/>
                </a:solidFill>
                <a:latin typeface="Roboto Condensed Bold"/>
              </a:rPr>
              <a:t>CONCLUSION</a:t>
            </a:r>
          </a:p>
          <a:p>
            <a:pPr>
              <a:lnSpc>
                <a:spcPts val="6295"/>
              </a:lnSpc>
            </a:pPr>
            <a:endParaRPr lang="en-US" sz="4496" spc="-224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772240" y="3260446"/>
            <a:ext cx="13553359" cy="11285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just">
              <a:lnSpc>
                <a:spcPts val="4408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Some correlation between the location of MARTA stations and crimes reported in Atlanta in 2022.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0" y="4446993"/>
            <a:ext cx="18288000" cy="1393013"/>
            <a:chOff x="0" y="0"/>
            <a:chExt cx="5355923" cy="40796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355923" cy="407965"/>
            </a:xfrm>
            <a:custGeom>
              <a:avLst/>
              <a:gdLst/>
              <a:ahLst/>
              <a:cxnLst/>
              <a:rect l="l" t="t" r="r" b="b"/>
              <a:pathLst>
                <a:path w="5355923" h="407965">
                  <a:moveTo>
                    <a:pt x="0" y="0"/>
                  </a:moveTo>
                  <a:lnTo>
                    <a:pt x="5355923" y="0"/>
                  </a:lnTo>
                  <a:lnTo>
                    <a:pt x="5355923" y="407965"/>
                  </a:lnTo>
                  <a:lnTo>
                    <a:pt x="0" y="407965"/>
                  </a:lnTo>
                  <a:close/>
                </a:path>
              </a:pathLst>
            </a:custGeom>
            <a:solidFill>
              <a:srgbClr val="0F0052">
                <a:alpha val="3922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5733062" y="4742072"/>
            <a:ext cx="4108420" cy="1574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95"/>
              </a:lnSpc>
            </a:pPr>
            <a:r>
              <a:rPr lang="en-US" sz="4496" spc="-224" dirty="0">
                <a:solidFill>
                  <a:srgbClr val="000000"/>
                </a:solidFill>
                <a:latin typeface="Roboto Condensed Bold"/>
              </a:rPr>
              <a:t>DISCUSSION</a:t>
            </a:r>
          </a:p>
          <a:p>
            <a:pPr>
              <a:lnSpc>
                <a:spcPts val="6295"/>
              </a:lnSpc>
            </a:pPr>
            <a:endParaRPr lang="en-US" sz="4496" spc="-224" dirty="0">
              <a:solidFill>
                <a:srgbClr val="000000"/>
              </a:solidFill>
              <a:latin typeface="Roboto Condense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72371" y="5811432"/>
            <a:ext cx="12462353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Weigh vs potential benefits: traffic, environmental, health, and other societal factors</a:t>
            </a:r>
          </a:p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Need to corroborate findings from other cities with rail stations</a:t>
            </a:r>
          </a:p>
          <a:p>
            <a:pPr marL="626111" lvl="1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Other confounding factors: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Proximity to high-traffic locations (e.g. shopping malls). 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Location of MARTA rail stations in urban vs rural/suburban neighborhoods</a:t>
            </a:r>
          </a:p>
          <a:p>
            <a:pPr marL="1083311" lvl="2" indent="-313055" algn="just">
              <a:lnSpc>
                <a:spcPts val="3857"/>
              </a:lnSpc>
              <a:buFont typeface="Arial"/>
              <a:buChar char="•"/>
            </a:pPr>
            <a:r>
              <a:rPr lang="en-US" sz="2900" spc="-87" dirty="0">
                <a:solidFill>
                  <a:srgbClr val="000000"/>
                </a:solidFill>
                <a:latin typeface="Hind Guntur Medium"/>
              </a:rPr>
              <a:t>Level of security measures nearby MARTA rail stations</a:t>
            </a:r>
          </a:p>
        </p:txBody>
      </p:sp>
      <p:pic>
        <p:nvPicPr>
          <p:cNvPr id="35" name="Picture 3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9910960-A3FA-7F14-75E4-4FAFEAF5C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21" y="4710799"/>
            <a:ext cx="5010150" cy="5248275"/>
          </a:xfrm>
          <a:prstGeom prst="rect">
            <a:avLst/>
          </a:prstGeom>
        </p:spPr>
      </p:pic>
      <p:pic>
        <p:nvPicPr>
          <p:cNvPr id="37" name="Picture 36" descr="Map&#10;&#10;Description automatically generated">
            <a:extLst>
              <a:ext uri="{FF2B5EF4-FFF2-40B4-BE49-F238E27FC236}">
                <a16:creationId xmlns:a16="http://schemas.microsoft.com/office/drawing/2014/main" id="{8E7129AA-B7FF-94BA-9551-C2A2A22F4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0413" y="717225"/>
            <a:ext cx="3269825" cy="492338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403</Words>
  <Application>Microsoft Office PowerPoint</Application>
  <PresentationFormat>Custom</PresentationFormat>
  <Paragraphs>50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Kollektif</vt:lpstr>
      <vt:lpstr>Hind Guntur Medium</vt:lpstr>
      <vt:lpstr>Glacial Indifference Bold</vt:lpstr>
      <vt:lpstr>Roboto Condensed Bold</vt:lpstr>
      <vt:lpstr>Consolas</vt:lpstr>
      <vt:lpstr>Kollektif Bold</vt:lpstr>
      <vt:lpstr>Canva Sans 1</vt:lpstr>
      <vt:lpstr>Canva Sans 1 Bold</vt:lpstr>
      <vt:lpstr>League Spartan</vt:lpstr>
      <vt:lpstr>Alice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Secret of NIMBY</dc:title>
  <dc:creator>Meeyoung Park</dc:creator>
  <cp:lastModifiedBy>Meeyoung Park</cp:lastModifiedBy>
  <cp:revision>2</cp:revision>
  <dcterms:created xsi:type="dcterms:W3CDTF">2006-08-16T00:00:00Z</dcterms:created>
  <dcterms:modified xsi:type="dcterms:W3CDTF">2023-01-17T16:33:41Z</dcterms:modified>
  <dc:identifier>DAFXOmL5ecU</dc:identifier>
</cp:coreProperties>
</file>